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60" r:id="rId4"/>
    <p:sldId id="268" r:id="rId5"/>
    <p:sldId id="273" r:id="rId6"/>
    <p:sldId id="275" r:id="rId7"/>
    <p:sldId id="269" r:id="rId8"/>
    <p:sldId id="276" r:id="rId9"/>
    <p:sldId id="271" r:id="rId10"/>
    <p:sldId id="270" r:id="rId11"/>
    <p:sldId id="258" r:id="rId12"/>
    <p:sldId id="277" r:id="rId13"/>
    <p:sldId id="259" r:id="rId14"/>
    <p:sldId id="272" r:id="rId15"/>
    <p:sldId id="261" r:id="rId16"/>
    <p:sldId id="262" r:id="rId17"/>
    <p:sldId id="278" r:id="rId18"/>
    <p:sldId id="279" r:id="rId19"/>
    <p:sldId id="280" r:id="rId20"/>
    <p:sldId id="281" r:id="rId21"/>
    <p:sldId id="282" r:id="rId2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90099"/>
    <a:srgbClr val="00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0" autoAdjust="0"/>
    <p:restoredTop sz="94660"/>
  </p:normalViewPr>
  <p:slideViewPr>
    <p:cSldViewPr snapToGrid="0">
      <p:cViewPr varScale="1">
        <p:scale>
          <a:sx n="68" d="100"/>
          <a:sy n="68" d="100"/>
        </p:scale>
        <p:origin x="84" y="15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3E35A79D-D479-4671-8D40-E849FD84F376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B9F9833A-6711-4B84-85D4-B9321D608C8B}">
      <dgm:prSet custT="1"/>
      <dgm:spPr/>
      <dgm:t>
        <a:bodyPr/>
        <a:lstStyle/>
        <a:p>
          <a:r>
            <a:rPr lang="en-US" sz="2400" b="0" i="0" dirty="0"/>
            <a:t>A for loop in Python is</a:t>
          </a:r>
          <a:r>
            <a:rPr lang="en-US" sz="2400" b="1" i="0" dirty="0"/>
            <a:t> used to repeatedly execute a block of code </a:t>
          </a:r>
          <a:r>
            <a:rPr lang="en-US" sz="2800" b="1" i="0" u="sng" dirty="0"/>
            <a:t>for</a:t>
          </a:r>
          <a:r>
            <a:rPr lang="en-US" sz="2400" b="1" i="0" dirty="0"/>
            <a:t> as long as it can iterate over a certain datatype.</a:t>
          </a:r>
          <a:endParaRPr lang="en-US" sz="2400" dirty="0"/>
        </a:p>
      </dgm:t>
    </dgm:pt>
    <dgm:pt modelId="{C78E9C62-566F-4832-9145-558E2E1B191D}" type="parTrans" cxnId="{A92D82CB-DB7C-400A-947B-36477593F2C0}">
      <dgm:prSet/>
      <dgm:spPr/>
      <dgm:t>
        <a:bodyPr/>
        <a:lstStyle/>
        <a:p>
          <a:endParaRPr lang="en-US"/>
        </a:p>
      </dgm:t>
    </dgm:pt>
    <dgm:pt modelId="{104426BC-237D-40B6-866C-7F463AFA4380}" type="sibTrans" cxnId="{A92D82CB-DB7C-400A-947B-36477593F2C0}">
      <dgm:prSet/>
      <dgm:spPr/>
      <dgm:t>
        <a:bodyPr/>
        <a:lstStyle/>
        <a:p>
          <a:endParaRPr lang="en-US"/>
        </a:p>
      </dgm:t>
    </dgm:pt>
    <dgm:pt modelId="{E7724918-BDBB-46C4-BC5F-DF12AE5DE788}">
      <dgm:prSet/>
      <dgm:spPr/>
      <dgm:t>
        <a:bodyPr/>
        <a:lstStyle/>
        <a:p>
          <a:r>
            <a:rPr lang="en-US" b="0" i="0" dirty="0"/>
            <a:t>And when the condition becomes false, the line immediately after the loop in the program is executed.</a:t>
          </a:r>
          <a:endParaRPr lang="en-US" dirty="0"/>
        </a:p>
      </dgm:t>
    </dgm:pt>
    <dgm:pt modelId="{5C0739C7-7036-41CB-A489-017044DFA6AF}" type="parTrans" cxnId="{5196A3FB-1E84-4E54-AE38-E3F255E8A3A4}">
      <dgm:prSet/>
      <dgm:spPr/>
      <dgm:t>
        <a:bodyPr/>
        <a:lstStyle/>
        <a:p>
          <a:endParaRPr lang="en-US"/>
        </a:p>
      </dgm:t>
    </dgm:pt>
    <dgm:pt modelId="{9AD92E3B-C187-49B6-9664-78E460BB10ED}" type="sibTrans" cxnId="{5196A3FB-1E84-4E54-AE38-E3F255E8A3A4}">
      <dgm:prSet/>
      <dgm:spPr/>
      <dgm:t>
        <a:bodyPr/>
        <a:lstStyle/>
        <a:p>
          <a:endParaRPr lang="en-US"/>
        </a:p>
      </dgm:t>
    </dgm:pt>
    <dgm:pt modelId="{31206FD2-1D80-4FDE-829C-E06C505EEBC0}" type="pres">
      <dgm:prSet presAssocID="{3E35A79D-D479-4671-8D40-E849FD84F376}" presName="linear" presStyleCnt="0">
        <dgm:presLayoutVars>
          <dgm:animLvl val="lvl"/>
          <dgm:resizeHandles val="exact"/>
        </dgm:presLayoutVars>
      </dgm:prSet>
      <dgm:spPr/>
    </dgm:pt>
    <dgm:pt modelId="{35B83158-06FE-4185-84B6-A475D282D886}" type="pres">
      <dgm:prSet presAssocID="{B9F9833A-6711-4B84-85D4-B9321D608C8B}" presName="parentText" presStyleLbl="node1" presStyleIdx="0" presStyleCnt="2" custLinFactY="-1982" custLinFactNeighborX="-7383" custLinFactNeighborY="-100000">
        <dgm:presLayoutVars>
          <dgm:chMax val="0"/>
          <dgm:bulletEnabled val="1"/>
        </dgm:presLayoutVars>
      </dgm:prSet>
      <dgm:spPr/>
    </dgm:pt>
    <dgm:pt modelId="{0B96A3D6-408F-450E-AEF2-31EB2812E351}" type="pres">
      <dgm:prSet presAssocID="{104426BC-237D-40B6-866C-7F463AFA4380}" presName="spacer" presStyleCnt="0"/>
      <dgm:spPr/>
    </dgm:pt>
    <dgm:pt modelId="{F477C2FC-D4EC-43B4-9F1D-0AB631F8F79F}" type="pres">
      <dgm:prSet presAssocID="{E7724918-BDBB-46C4-BC5F-DF12AE5DE788}" presName="parentText" presStyleLbl="node1" presStyleIdx="1" presStyleCnt="2">
        <dgm:presLayoutVars>
          <dgm:chMax val="0"/>
          <dgm:bulletEnabled val="1"/>
        </dgm:presLayoutVars>
      </dgm:prSet>
      <dgm:spPr/>
    </dgm:pt>
  </dgm:ptLst>
  <dgm:cxnLst>
    <dgm:cxn modelId="{326CC21E-FC15-47A7-A0F9-6D55161DBEF1}" type="presOf" srcId="{E7724918-BDBB-46C4-BC5F-DF12AE5DE788}" destId="{F477C2FC-D4EC-43B4-9F1D-0AB631F8F79F}" srcOrd="0" destOrd="0" presId="urn:microsoft.com/office/officeart/2005/8/layout/vList2"/>
    <dgm:cxn modelId="{7D64EC80-470E-44D7-A7E5-32C36F1E4719}" type="presOf" srcId="{B9F9833A-6711-4B84-85D4-B9321D608C8B}" destId="{35B83158-06FE-4185-84B6-A475D282D886}" srcOrd="0" destOrd="0" presId="urn:microsoft.com/office/officeart/2005/8/layout/vList2"/>
    <dgm:cxn modelId="{E22442B8-EF43-4861-B7B0-F8E3ECC6CA48}" type="presOf" srcId="{3E35A79D-D479-4671-8D40-E849FD84F376}" destId="{31206FD2-1D80-4FDE-829C-E06C505EEBC0}" srcOrd="0" destOrd="0" presId="urn:microsoft.com/office/officeart/2005/8/layout/vList2"/>
    <dgm:cxn modelId="{A92D82CB-DB7C-400A-947B-36477593F2C0}" srcId="{3E35A79D-D479-4671-8D40-E849FD84F376}" destId="{B9F9833A-6711-4B84-85D4-B9321D608C8B}" srcOrd="0" destOrd="0" parTransId="{C78E9C62-566F-4832-9145-558E2E1B191D}" sibTransId="{104426BC-237D-40B6-866C-7F463AFA4380}"/>
    <dgm:cxn modelId="{5196A3FB-1E84-4E54-AE38-E3F255E8A3A4}" srcId="{3E35A79D-D479-4671-8D40-E849FD84F376}" destId="{E7724918-BDBB-46C4-BC5F-DF12AE5DE788}" srcOrd="1" destOrd="0" parTransId="{5C0739C7-7036-41CB-A489-017044DFA6AF}" sibTransId="{9AD92E3B-C187-49B6-9664-78E460BB10ED}"/>
    <dgm:cxn modelId="{94E5573C-C3FF-4B6A-9E11-307CF94EE737}" type="presParOf" srcId="{31206FD2-1D80-4FDE-829C-E06C505EEBC0}" destId="{35B83158-06FE-4185-84B6-A475D282D886}" srcOrd="0" destOrd="0" presId="urn:microsoft.com/office/officeart/2005/8/layout/vList2"/>
    <dgm:cxn modelId="{0CB80F42-6A37-43AC-90B8-CBEC1B58A4F4}" type="presParOf" srcId="{31206FD2-1D80-4FDE-829C-E06C505EEBC0}" destId="{0B96A3D6-408F-450E-AEF2-31EB2812E351}" srcOrd="1" destOrd="0" presId="urn:microsoft.com/office/officeart/2005/8/layout/vList2"/>
    <dgm:cxn modelId="{6BC8859F-D68E-41CE-A242-38852B49FD41}" type="presParOf" srcId="{31206FD2-1D80-4FDE-829C-E06C505EEBC0}" destId="{F477C2FC-D4EC-43B4-9F1D-0AB631F8F79F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5B83158-06FE-4185-84B6-A475D282D886}">
      <dsp:nvSpPr>
        <dsp:cNvPr id="0" name=""/>
        <dsp:cNvSpPr/>
      </dsp:nvSpPr>
      <dsp:spPr>
        <a:xfrm>
          <a:off x="0" y="0"/>
          <a:ext cx="4828172" cy="274950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0" i="0" kern="1200" dirty="0"/>
            <a:t>A for loop in Python is</a:t>
          </a:r>
          <a:r>
            <a:rPr lang="en-US" sz="2400" b="1" i="0" kern="1200" dirty="0"/>
            <a:t> used to repeatedly execute a block of code </a:t>
          </a:r>
          <a:r>
            <a:rPr lang="en-US" sz="2800" b="1" i="0" u="sng" kern="1200" dirty="0"/>
            <a:t>for</a:t>
          </a:r>
          <a:r>
            <a:rPr lang="en-US" sz="2400" b="1" i="0" kern="1200" dirty="0"/>
            <a:t> as long as it can iterate over a certain datatype.</a:t>
          </a:r>
          <a:endParaRPr lang="en-US" sz="2400" kern="1200" dirty="0"/>
        </a:p>
      </dsp:txBody>
      <dsp:txXfrm>
        <a:off x="134220" y="134220"/>
        <a:ext cx="4559732" cy="2481060"/>
      </dsp:txXfrm>
    </dsp:sp>
    <dsp:sp modelId="{F477C2FC-D4EC-43B4-9F1D-0AB631F8F79F}">
      <dsp:nvSpPr>
        <dsp:cNvPr id="0" name=""/>
        <dsp:cNvSpPr/>
      </dsp:nvSpPr>
      <dsp:spPr>
        <a:xfrm>
          <a:off x="0" y="2872057"/>
          <a:ext cx="4828172" cy="2749500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1920" tIns="121920" rIns="121920" bIns="121920" numCol="1" spcCol="1270" anchor="ctr" anchorCtr="0">
          <a:noAutofit/>
        </a:bodyPr>
        <a:lstStyle/>
        <a:p>
          <a:pPr marL="0" lvl="0" indent="0" algn="l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3200" b="0" i="0" kern="1200" dirty="0"/>
            <a:t>And when the condition becomes false, the line immediately after the loop in the program is executed.</a:t>
          </a:r>
          <a:endParaRPr lang="en-US" sz="3200" kern="1200" dirty="0"/>
        </a:p>
      </dsp:txBody>
      <dsp:txXfrm>
        <a:off x="134220" y="3006277"/>
        <a:ext cx="4559732" cy="248106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68AED5-9981-4725-938B-86D6874A8FB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7F32092-DE6A-4CE2-98AE-B59F480BBEA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7C22DF8-892E-4382-94F2-41197BD451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037E4F2-1C80-4DCA-B0C6-547DE4ECCE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4897F1-BE9C-447A-800A-B9208D9186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79592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518002-A72E-4BC9-9938-18AD503594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716F857-CB8A-4E12-A1BF-484B28D344F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9D0FEB9-639D-4D1A-8C21-3909DEB17B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83EA720-AD2B-48E1-88B2-CD736415D0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27BA38A-78A9-44C6-AB73-7F2309592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67128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707337B-61DE-4611-B9AF-CC84CC4820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66037C9-1EEF-4BC2-94D9-0FB901B793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DE66E43-9808-4187-B0E6-60C2E2EB19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1E12178-9807-4FE0-B4CB-D5D25A0254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F68B029-E291-4AE5-9E7F-8187C0CE1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31575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5E6692-942E-4BFF-8855-66F3E55E27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77E0E6D-A8C2-4B3B-BA23-DF5451D6674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34DB3BB-161B-4A61-9C20-3378A01850F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5D48D87-6BCD-4242-9455-A9B2EF4911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847788F-FC19-4FD1-B6B1-588F8ED68F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9D4289E-0265-4DC8-A9BB-B6D14BEAA7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782719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04B573-F11D-4F10-9379-8CBFA259A8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4921B09-BBCA-409F-A563-9474F89D45F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067C800-EAF8-4C11-A52C-5E2706DC3BB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F613A38-A093-4800-9632-F1714294166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B2D2BEF-EB28-4FF2-A08A-80F77004A51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232F9CA-6997-4E4F-8171-CECC76D230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CED98B1-2C68-49F6-9959-98D720160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A9A7649-811B-4E91-AE50-A1F35C90E8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247172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6AB471-7837-4048-99D0-86D3EAF728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5E6A930-65A1-4586-B3A7-8D2AC0EF6A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058B9D5-68FF-40CF-BADF-D51FC5B30C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F29E508-4211-42A2-A611-D5B305F539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260034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6D2AB5E-C325-442D-A260-6690EE8785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02A572D-5120-4658-8BDA-936B0DC2BF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1C5397-B504-4C8D-9303-57483B5C8E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407677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CABDB43-85C1-4AE3-B0B3-7DF546977C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80EB0B-DC65-40F9-B1A2-B3460ECAAD6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AC3D7D3-DDF5-4867-9B1C-6905C80FE5A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D5301CB-FA9C-4A99-9FEC-936AB15FBE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74A9B9C-2CC6-45D8-B9ED-FF70286C9B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42C20F0-3542-46FD-8D8E-A211662A6F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282945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2032E6F-75E7-4EFF-B85E-7FB9B24004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8413545-8108-4450-9924-AFA3718CDE2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2E6CD66-6414-4F24-BC23-344D686A832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873DC34-852C-4112-B7DF-18F26958F2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D5371FE-EA5C-4FC7-A0A8-74B60D9729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8772CCC-4F83-46BF-A535-4A42B2DC82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229281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1EB439-74D2-4ABE-A40B-CAB4E393A4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39AB75C-A75D-4FE7-873C-5D7B0B394E7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88A860-C11B-4CEE-BA16-42424789B8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A0485F1-76A1-4333-ABC4-FEBF431F3D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D744B1F-2738-48F3-9965-67D691B081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530601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84B2FA2-C612-4090-B02E-D37A3E1A9A5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B76B471-1590-45A1-800B-3E8B3DDC995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8C1E1CE-85D6-4644-9095-43482F90AA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FBAAB2C-25E9-48B9-91B8-C958E168F8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3A725B-583C-40F3-9461-B4E0D1E189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09215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5017411-5747-4CCD-BD62-EF75BBAD55B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7499D35-18B5-4A01-8598-FCD2A8AFB08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B94107B-EAC1-4B9B-8A73-746F6E78186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2717EF-42DC-4072-AB14-2DF2A9112AA0}" type="datetimeFigureOut">
              <a:rPr lang="en-US" smtClean="0"/>
              <a:t>3/5/2022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33E829-FB9F-4579-A921-2AF4687481D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801C04E-3733-478E-8862-9025B05675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E6BD1C4-66D5-4FB4-954E-3819B49185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84567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7905BA41-EE6E-4F80-8636-447F22DD72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20A98EA-680F-4752-9CED-C2F2CDE269F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848465" y="3298722"/>
            <a:ext cx="8495070" cy="1784402"/>
          </a:xfrm>
        </p:spPr>
        <p:txBody>
          <a:bodyPr anchor="b">
            <a:normAutofit/>
          </a:bodyPr>
          <a:lstStyle/>
          <a:p>
            <a:r>
              <a:rPr lang="en-US" dirty="0">
                <a:solidFill>
                  <a:srgbClr val="FFFFFF"/>
                </a:solidFill>
              </a:rPr>
              <a:t>Python For Loops!</a:t>
            </a: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CD7549B2-EE05-4558-8C64-AC46755F2B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025914" y="889251"/>
            <a:ext cx="2140172" cy="2140172"/>
          </a:xfrm>
          <a:prstGeom prst="ellipse">
            <a:avLst/>
          </a:prstGeom>
          <a:solidFill>
            <a:srgbClr val="FFFFFF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Graphic 6" descr="Maze">
            <a:extLst>
              <a:ext uri="{FF2B5EF4-FFF2-40B4-BE49-F238E27FC236}">
                <a16:creationId xmlns:a16="http://schemas.microsoft.com/office/drawing/2014/main" id="{279FB1BF-4F9C-4EF8-AA5F-72161D22011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508263" y="1371600"/>
            <a:ext cx="1175474" cy="11754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205899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7822716-3EFB-42D8-8265-47C60116FC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en-US" sz="4800">
                <a:solidFill>
                  <a:schemeClr val="bg1"/>
                </a:solidFill>
              </a:rPr>
              <a:t>Definition:</a:t>
            </a:r>
          </a:p>
        </p:txBody>
      </p:sp>
      <p:graphicFrame>
        <p:nvGraphicFramePr>
          <p:cNvPr id="5" name="Content Placeholder 2">
            <a:extLst>
              <a:ext uri="{FF2B5EF4-FFF2-40B4-BE49-F238E27FC236}">
                <a16:creationId xmlns:a16="http://schemas.microsoft.com/office/drawing/2014/main" id="{12BF33BA-978F-4FC9-83E6-74379BD3C56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37857063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01088911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So, what does </a:t>
            </a:r>
            <a:r>
              <a:rPr lang="en-US" sz="4800" dirty="0">
                <a:solidFill>
                  <a:schemeClr val="bg1"/>
                </a:solidFill>
              </a:rPr>
              <a:t>iterate mean?</a:t>
            </a:r>
            <a:endParaRPr lang="en-US" sz="4800" kern="1200" dirty="0">
              <a:solidFill>
                <a:schemeClr val="bg1"/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992603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0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1" name="Group 34">
            <a:extLst>
              <a:ext uri="{FF2B5EF4-FFF2-40B4-BE49-F238E27FC236}">
                <a16:creationId xmlns:a16="http://schemas.microsoft.com/office/drawing/2014/main" id="{7C98284F-5777-4481-9BD3-DA1E0A8E0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36" name="Color">
              <a:extLst>
                <a:ext uri="{FF2B5EF4-FFF2-40B4-BE49-F238E27FC236}">
                  <a16:creationId xmlns:a16="http://schemas.microsoft.com/office/drawing/2014/main" id="{585BD32E-0004-4D05-9C9A-9113B96313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2" name="Color">
              <a:extLst>
                <a:ext uri="{FF2B5EF4-FFF2-40B4-BE49-F238E27FC236}">
                  <a16:creationId xmlns:a16="http://schemas.microsoft.com/office/drawing/2014/main" id="{370AC55E-B89F-49FE-8E37-AF17698B7C8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28" name="Graphic 5" descr="Workflow">
            <a:extLst>
              <a:ext uri="{FF2B5EF4-FFF2-40B4-BE49-F238E27FC236}">
                <a16:creationId xmlns:a16="http://schemas.microsoft.com/office/drawing/2014/main" id="{3978D054-FCC4-4869-9835-3FAFC385C15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803647" y="1058510"/>
            <a:ext cx="4730214" cy="4730214"/>
          </a:xfrm>
          <a:prstGeom prst="rect">
            <a:avLst/>
          </a:prstGeom>
        </p:spPr>
      </p:pic>
      <p:grpSp>
        <p:nvGrpSpPr>
          <p:cNvPr id="53" name="Group 38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4" name="Freeform: Shape 40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5" name="Freeform: Shape 41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6" name="Freeform: Shape 42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7" name="Freeform: Shape 43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8" name="Freeform: Shape 44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9" name="Freeform: Shape 45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13F0E7C-8B28-4284-B852-7E44CAEFFF5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9829" y="1854746"/>
            <a:ext cx="5203990" cy="2782723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4800" b="0" i="0" kern="1200" dirty="0">
                <a:solidFill>
                  <a:schemeClr val="bg1"/>
                </a:solidFill>
                <a:effectLst/>
                <a:latin typeface="+mj-lt"/>
                <a:ea typeface="+mj-ea"/>
                <a:cs typeface="+mj-cs"/>
              </a:rPr>
              <a:t>Iteration means </a:t>
            </a:r>
            <a:r>
              <a:rPr lang="en-US" sz="4800" b="1" i="0" kern="1200" dirty="0">
                <a:solidFill>
                  <a:schemeClr val="bg1"/>
                </a:solidFill>
                <a:effectLst/>
                <a:latin typeface="+mj-lt"/>
                <a:ea typeface="+mj-ea"/>
                <a:cs typeface="+mj-cs"/>
              </a:rPr>
              <a:t>taking each item of something, one after another</a:t>
            </a:r>
            <a:r>
              <a:rPr lang="en-US" sz="4800" b="0" i="0" kern="1200" dirty="0">
                <a:solidFill>
                  <a:schemeClr val="bg1"/>
                </a:solidFill>
                <a:effectLst/>
                <a:latin typeface="+mj-lt"/>
                <a:ea typeface="+mj-ea"/>
                <a:cs typeface="+mj-cs"/>
              </a:rPr>
              <a:t>.</a:t>
            </a:r>
            <a:endParaRPr lang="en-US" sz="4800" kern="1200" dirty="0">
              <a:solidFill>
                <a:schemeClr val="bg1"/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65020881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+mn-lt"/>
              </a:rPr>
              <a:t>When we can iterate over something, we call that thing “iterable”. So, in the next two slides we will iterate over a string.</a:t>
            </a:r>
          </a:p>
        </p:txBody>
      </p:sp>
    </p:spTree>
    <p:extLst>
      <p:ext uri="{BB962C8B-B14F-4D97-AF65-F5344CB8AC3E}">
        <p14:creationId xmlns:p14="http://schemas.microsoft.com/office/powerpoint/2010/main" val="24007744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3015" y="1098716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+mn-lt"/>
              </a:rPr>
              <a:t>When we iterate over a string,  we iterate over every character (i.e., letters, numbers, punctuation, emojis, spaces) of that string.</a:t>
            </a:r>
          </a:p>
        </p:txBody>
      </p:sp>
    </p:spTree>
    <p:extLst>
      <p:ext uri="{BB962C8B-B14F-4D97-AF65-F5344CB8AC3E}">
        <p14:creationId xmlns:p14="http://schemas.microsoft.com/office/powerpoint/2010/main" val="2772795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C98284F-5777-4481-9BD3-DA1E0A8E0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585BD32E-0004-4D05-9C9A-9113B96313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70AC55E-B89F-49FE-8E37-AF17698B7C8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Flowchart">
            <a:extLst>
              <a:ext uri="{FF2B5EF4-FFF2-40B4-BE49-F238E27FC236}">
                <a16:creationId xmlns:a16="http://schemas.microsoft.com/office/drawing/2014/main" id="{751B6273-AAF6-43ED-B603-B726DA11149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803647" y="1058510"/>
            <a:ext cx="4730214" cy="4730214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691111E-A596-476B-877A-4C6BED22F5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1120" y="38692"/>
            <a:ext cx="7004921" cy="787279"/>
          </a:xfrm>
        </p:spPr>
        <p:txBody>
          <a:bodyPr vert="horz" lIns="91440" tIns="45720" rIns="91440" bIns="45720" rtlCol="0" anchor="b">
            <a:normAutofit fontScale="90000"/>
          </a:bodyPr>
          <a:lstStyle/>
          <a:p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For example, the string “hello”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C653F7C-C3B3-4853-AE10-424A8C0B478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12644" y="2098514"/>
            <a:ext cx="5203990" cy="2374078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indent="0">
              <a:buNone/>
            </a:pP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How would you take each item of this?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5119FB9-0656-41F7-BB78-496E74B74D02}"/>
              </a:ext>
            </a:extLst>
          </p:cNvPr>
          <p:cNvSpPr txBox="1"/>
          <p:nvPr/>
        </p:nvSpPr>
        <p:spPr>
          <a:xfrm>
            <a:off x="1011120" y="2563592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You would take each character in the  string “hello”.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EAD3A14-7028-4A70-9B44-44CFD9A91AEE}"/>
              </a:ext>
            </a:extLst>
          </p:cNvPr>
          <p:cNvSpPr txBox="1"/>
          <p:nvPr/>
        </p:nvSpPr>
        <p:spPr>
          <a:xfrm>
            <a:off x="1011120" y="3290628"/>
            <a:ext cx="609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You would iterate 5 times.</a:t>
            </a:r>
          </a:p>
        </p:txBody>
      </p:sp>
    </p:spTree>
    <p:extLst>
      <p:ext uri="{BB962C8B-B14F-4D97-AF65-F5344CB8AC3E}">
        <p14:creationId xmlns:p14="http://schemas.microsoft.com/office/powerpoint/2010/main" val="3522982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3015" y="1098716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+mn-lt"/>
              </a:rPr>
              <a:t>Remember, when we iterate over a string,  we iterate over every character of that string.</a:t>
            </a:r>
          </a:p>
        </p:txBody>
      </p:sp>
    </p:spTree>
    <p:extLst>
      <p:ext uri="{BB962C8B-B14F-4D97-AF65-F5344CB8AC3E}">
        <p14:creationId xmlns:p14="http://schemas.microsoft.com/office/powerpoint/2010/main" val="2521250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n-lt"/>
              </a:rPr>
              <a:t>So, what </a:t>
            </a:r>
            <a:r>
              <a:rPr lang="en-US" sz="4800" dirty="0">
                <a:solidFill>
                  <a:schemeClr val="bg1"/>
                </a:solidFill>
                <a:latin typeface="+mn-lt"/>
              </a:rPr>
              <a:t>w</a:t>
            </a:r>
            <a:r>
              <a:rPr lang="en-US" sz="4800" kern="1200" dirty="0">
                <a:solidFill>
                  <a:schemeClr val="bg1"/>
                </a:solidFill>
                <a:latin typeface="+mn-lt"/>
              </a:rPr>
              <a:t>ould we get if we iterate over the string “walk now”?</a:t>
            </a:r>
          </a:p>
        </p:txBody>
      </p:sp>
    </p:spTree>
    <p:extLst>
      <p:ext uri="{BB962C8B-B14F-4D97-AF65-F5344CB8AC3E}">
        <p14:creationId xmlns:p14="http://schemas.microsoft.com/office/powerpoint/2010/main" val="1249796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C98284F-5777-4481-9BD3-DA1E0A8E0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585BD32E-0004-4D05-9C9A-9113B96313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70AC55E-B89F-49FE-8E37-AF17698B7C8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7" name="Graphic 6" descr="Workflow">
            <a:extLst>
              <a:ext uri="{FF2B5EF4-FFF2-40B4-BE49-F238E27FC236}">
                <a16:creationId xmlns:a16="http://schemas.microsoft.com/office/drawing/2014/main" id="{3B923314-5CAC-459F-8DF9-67E1B59881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803647" y="1058510"/>
            <a:ext cx="4730214" cy="4730214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8DD865D-F3EE-40CE-9133-E4FFDEDEAE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2644" y="841664"/>
            <a:ext cx="5203990" cy="2782723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Right, you would take each </a:t>
            </a:r>
            <a:r>
              <a:rPr lang="en-US" sz="4800" dirty="0">
                <a:solidFill>
                  <a:schemeClr val="bg1"/>
                </a:solidFill>
              </a:rPr>
              <a:t>character </a:t>
            </a:r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in the string “walk now”.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FC0187-D5F1-4090-980A-43A391B7FB2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12644" y="3764655"/>
            <a:ext cx="5203990" cy="2374078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indent="0">
              <a:buNone/>
            </a:pP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We will iterate 8 times!</a:t>
            </a:r>
          </a:p>
          <a:p>
            <a:pPr marL="0" indent="0">
              <a:buNone/>
            </a:pPr>
            <a:r>
              <a:rPr lang="en-US" sz="2400" dirty="0">
                <a:solidFill>
                  <a:schemeClr val="bg1"/>
                </a:solidFill>
              </a:rPr>
              <a:t>(spaces are counted as characters)</a:t>
            </a:r>
            <a:endParaRPr lang="en-US" sz="2400" kern="120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8588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0914F5-6BF3-4E71-98B8-967DD8918F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For Loop Syntax:</a:t>
            </a:r>
          </a:p>
        </p:txBody>
      </p:sp>
      <p:sp>
        <p:nvSpPr>
          <p:cNvPr id="23" name="Rectangle 1">
            <a:extLst>
              <a:ext uri="{FF2B5EF4-FFF2-40B4-BE49-F238E27FC236}">
                <a16:creationId xmlns:a16="http://schemas.microsoft.com/office/drawing/2014/main" id="{D6CB21B0-B8E3-4074-ACB7-87854136C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4025" y="3911339"/>
            <a:ext cx="9994088" cy="1569660"/>
          </a:xfrm>
          <a:prstGeom prst="rect">
            <a:avLst/>
          </a:prstGeom>
          <a:solidFill>
            <a:srgbClr val="26323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sp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en-US" sz="4800" i="1" dirty="0">
                <a:solidFill>
                  <a:srgbClr val="C792EA"/>
                </a:solidFill>
                <a:latin typeface="JetBrains Mono"/>
              </a:rPr>
              <a:t>for  </a:t>
            </a:r>
            <a:r>
              <a:rPr lang="en-US" altLang="en-US" sz="4800" dirty="0">
                <a:solidFill>
                  <a:srgbClr val="89DDFF"/>
                </a:solidFill>
                <a:latin typeface="JetBrains Mono"/>
              </a:rPr>
              <a:t>**</a:t>
            </a:r>
            <a:r>
              <a:rPr lang="en-US" altLang="en-US" sz="4800" dirty="0">
                <a:solidFill>
                  <a:srgbClr val="C3CEE3"/>
                </a:solidFill>
                <a:latin typeface="JetBrains Mono"/>
              </a:rPr>
              <a:t>iterable</a:t>
            </a:r>
            <a:r>
              <a:rPr lang="en-US" altLang="en-US" sz="4800" dirty="0">
                <a:solidFill>
                  <a:srgbClr val="89DDFF"/>
                </a:solidFill>
                <a:latin typeface="JetBrains Mono"/>
              </a:rPr>
              <a:t>** </a:t>
            </a:r>
            <a:r>
              <a:rPr lang="en-US" altLang="en-US" sz="4800" i="1" dirty="0">
                <a:solidFill>
                  <a:srgbClr val="C792EA"/>
                </a:solidFill>
                <a:latin typeface="JetBrains Mono"/>
              </a:rPr>
              <a:t>in</a:t>
            </a:r>
            <a:r>
              <a:rPr lang="en-US" altLang="en-US" sz="4800" dirty="0">
                <a:solidFill>
                  <a:srgbClr val="89DDFF"/>
                </a:solidFill>
                <a:latin typeface="JetBrains Mono"/>
              </a:rPr>
              <a:t> **</a:t>
            </a:r>
            <a:r>
              <a:rPr lang="en-US" altLang="en-US" sz="4800" dirty="0" err="1">
                <a:solidFill>
                  <a:srgbClr val="C3CEE3"/>
                </a:solidFill>
                <a:latin typeface="JetBrains Mono"/>
              </a:rPr>
              <a:t>iterable_item</a:t>
            </a:r>
            <a:r>
              <a:rPr lang="en-US" altLang="en-US" sz="4800" dirty="0">
                <a:solidFill>
                  <a:srgbClr val="89DDFF"/>
                </a:solidFill>
                <a:latin typeface="JetBrains Mono"/>
              </a:rPr>
              <a:t>**:</a:t>
            </a:r>
            <a:br>
              <a:rPr lang="en-US" altLang="en-US" sz="4800" dirty="0">
                <a:solidFill>
                  <a:srgbClr val="89DDFF"/>
                </a:solidFill>
                <a:latin typeface="JetBrains Mono"/>
              </a:rPr>
            </a:br>
            <a:r>
              <a:rPr lang="en-US" altLang="en-US" sz="4800" dirty="0">
                <a:solidFill>
                  <a:srgbClr val="89DDFF"/>
                </a:solidFill>
                <a:latin typeface="JetBrains Mono"/>
              </a:rPr>
              <a:t>    **</a:t>
            </a:r>
            <a:r>
              <a:rPr lang="en-US" altLang="en-US" sz="4800" dirty="0">
                <a:solidFill>
                  <a:srgbClr val="C3CEE3"/>
                </a:solidFill>
                <a:latin typeface="JetBrains Mono"/>
              </a:rPr>
              <a:t>block of code to execute</a:t>
            </a:r>
            <a:r>
              <a:rPr lang="en-US" altLang="en-US" sz="4800" dirty="0">
                <a:solidFill>
                  <a:srgbClr val="89DDFF"/>
                </a:solidFill>
                <a:latin typeface="JetBrains Mono"/>
              </a:rPr>
              <a:t>**</a:t>
            </a:r>
            <a:endParaRPr lang="en-US" altLang="en-US" sz="9600" dirty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4477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 fontScale="90000"/>
          </a:bodyPr>
          <a:lstStyle/>
          <a:p>
            <a:r>
              <a:rPr lang="en-US" sz="4800" kern="1200" dirty="0">
                <a:solidFill>
                  <a:schemeClr val="bg1"/>
                </a:solidFill>
                <a:latin typeface="+mn-lt"/>
                <a:ea typeface="+mj-ea"/>
                <a:cs typeface="+mj-cs"/>
              </a:rPr>
              <a:t>So, every for loop begins with </a:t>
            </a:r>
            <a:r>
              <a:rPr lang="en-US" sz="4800" b="1" kern="1200" dirty="0">
                <a:solidFill>
                  <a:srgbClr val="990099"/>
                </a:solidFill>
                <a:highlight>
                  <a:srgbClr val="000000"/>
                </a:highlight>
                <a:latin typeface="+mn-lt"/>
                <a:ea typeface="+mj-ea"/>
                <a:cs typeface="+mj-cs"/>
              </a:rPr>
              <a:t>for</a:t>
            </a:r>
            <a:r>
              <a:rPr lang="en-US" sz="4800" dirty="0">
                <a:solidFill>
                  <a:schemeClr val="bg1"/>
                </a:solidFill>
                <a:latin typeface="+mn-lt"/>
              </a:rPr>
              <a:t>, then </a:t>
            </a:r>
            <a:r>
              <a:rPr lang="en-US" sz="4800" b="1" dirty="0">
                <a:solidFill>
                  <a:schemeClr val="bg1"/>
                </a:solidFill>
                <a:latin typeface="+mn-lt"/>
              </a:rPr>
              <a:t>a name for each item we are iterating over</a:t>
            </a:r>
            <a:r>
              <a:rPr lang="en-US" sz="4800" dirty="0">
                <a:solidFill>
                  <a:schemeClr val="bg1"/>
                </a:solidFill>
                <a:latin typeface="+mn-lt"/>
              </a:rPr>
              <a:t> (this can be anything), </a:t>
            </a:r>
            <a:r>
              <a:rPr lang="en-US" sz="4800" b="1" dirty="0">
                <a:solidFill>
                  <a:schemeClr val="bg1"/>
                </a:solidFill>
                <a:latin typeface="+mn-lt"/>
              </a:rPr>
              <a:t>the word </a:t>
            </a:r>
            <a:r>
              <a:rPr lang="en-US" sz="4800" b="1" dirty="0">
                <a:solidFill>
                  <a:srgbClr val="990099"/>
                </a:solidFill>
                <a:highlight>
                  <a:srgbClr val="000000"/>
                </a:highlight>
                <a:latin typeface="+mn-lt"/>
              </a:rPr>
              <a:t>in</a:t>
            </a:r>
            <a:r>
              <a:rPr lang="en-US" sz="4800" b="1" dirty="0">
                <a:solidFill>
                  <a:schemeClr val="bg1"/>
                </a:solidFill>
                <a:latin typeface="+mn-lt"/>
              </a:rPr>
              <a:t> in the middle</a:t>
            </a:r>
            <a:r>
              <a:rPr lang="en-US" sz="4800" dirty="0">
                <a:solidFill>
                  <a:schemeClr val="bg1"/>
                </a:solidFill>
                <a:latin typeface="+mn-lt"/>
              </a:rPr>
              <a:t>, </a:t>
            </a:r>
            <a:r>
              <a:rPr lang="en-US" sz="4800" b="1" dirty="0">
                <a:solidFill>
                  <a:schemeClr val="bg1"/>
                </a:solidFill>
                <a:latin typeface="+mn-lt"/>
              </a:rPr>
              <a:t>the item to iterate over </a:t>
            </a:r>
            <a:r>
              <a:rPr lang="en-US" sz="4800" dirty="0">
                <a:solidFill>
                  <a:schemeClr val="bg1"/>
                </a:solidFill>
                <a:latin typeface="+mn-lt"/>
              </a:rPr>
              <a:t>and </a:t>
            </a:r>
            <a:r>
              <a:rPr lang="en-US" sz="4800" b="1" dirty="0">
                <a:solidFill>
                  <a:schemeClr val="bg1"/>
                </a:solidFill>
                <a:latin typeface="+mn-lt"/>
              </a:rPr>
              <a:t>a colon </a:t>
            </a:r>
            <a:r>
              <a:rPr lang="en-US" sz="4800" dirty="0">
                <a:solidFill>
                  <a:schemeClr val="bg1"/>
                </a:solidFill>
                <a:latin typeface="+mn-lt"/>
              </a:rPr>
              <a:t>at the end.</a:t>
            </a:r>
            <a:endParaRPr lang="en-US" sz="4800" kern="12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8413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A136B9F-FEAF-445D-88E4-7D69EDBF43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96886571-1553-4F14-B847-99BF7B6254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301ACB83-6234-46D1-803C-5D5077727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94917BE-7537-4ECB-8725-E8BE286F84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4983" y="1448906"/>
            <a:ext cx="10158984" cy="838435"/>
          </a:xfrm>
        </p:spPr>
        <p:txBody>
          <a:bodyPr anchor="b">
            <a:normAutofit/>
          </a:bodyPr>
          <a:lstStyle/>
          <a:p>
            <a:pPr algn="ctr"/>
            <a:r>
              <a:rPr lang="en-US" sz="4800" dirty="0">
                <a:solidFill>
                  <a:schemeClr val="bg1"/>
                </a:solidFill>
              </a:rPr>
              <a:t>Example:</a:t>
            </a:r>
          </a:p>
        </p:txBody>
      </p:sp>
      <p:sp>
        <p:nvSpPr>
          <p:cNvPr id="23" name="Rectangle 1">
            <a:extLst>
              <a:ext uri="{FF2B5EF4-FFF2-40B4-BE49-F238E27FC236}">
                <a16:creationId xmlns:a16="http://schemas.microsoft.com/office/drawing/2014/main" id="{BF581537-8BC7-4AFD-BB86-79F434F64E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2036047" y="3389173"/>
            <a:ext cx="8729870" cy="1754326"/>
          </a:xfrm>
          <a:prstGeom prst="rect">
            <a:avLst/>
          </a:prstGeom>
          <a:solidFill>
            <a:srgbClr val="26323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3600" dirty="0">
                <a:solidFill>
                  <a:srgbClr val="C3CEE3"/>
                </a:solidFill>
                <a:latin typeface="JetBrains Mono"/>
              </a:rPr>
              <a:t>my_s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C3CEE3"/>
                </a:solidFill>
                <a:effectLst/>
                <a:latin typeface="JetBrains Mono"/>
              </a:rPr>
              <a:t>tring = </a:t>
            </a:r>
            <a:r>
              <a:rPr lang="en-US" altLang="en-US" sz="3600" dirty="0">
                <a:solidFill>
                  <a:srgbClr val="C3E88D"/>
                </a:solidFill>
                <a:latin typeface="JetBrains Mono"/>
              </a:rPr>
              <a:t>“hello”</a:t>
            </a:r>
            <a:br>
              <a:rPr lang="en-US" altLang="en-US" sz="3600" dirty="0">
                <a:solidFill>
                  <a:srgbClr val="C3E88D"/>
                </a:solidFill>
                <a:latin typeface="JetBrains Mono"/>
              </a:rPr>
            </a:br>
            <a:r>
              <a:rPr kumimoji="0" lang="en-US" altLang="en-US" sz="3600" b="0" i="1" u="none" strike="noStrike" cap="none" normalizeH="0" baseline="0" dirty="0">
                <a:ln>
                  <a:noFill/>
                </a:ln>
                <a:solidFill>
                  <a:srgbClr val="C792EA"/>
                </a:solidFill>
                <a:effectLst/>
                <a:latin typeface="JetBrains Mono"/>
              </a:rPr>
              <a:t>for </a:t>
            </a:r>
            <a:r>
              <a:rPr lang="en-US" altLang="en-US" sz="3600" dirty="0">
                <a:solidFill>
                  <a:srgbClr val="C3CEE3"/>
                </a:solidFill>
                <a:latin typeface="JetBrains Mono"/>
              </a:rPr>
              <a:t>character </a:t>
            </a:r>
            <a:r>
              <a:rPr lang="en-US" altLang="en-US" sz="3600" i="1" dirty="0">
                <a:solidFill>
                  <a:srgbClr val="C792EA"/>
                </a:solidFill>
                <a:latin typeface="JetBrains Mono"/>
              </a:rPr>
              <a:t>in</a:t>
            </a:r>
            <a:r>
              <a:rPr lang="en-US" altLang="en-US" sz="3600" dirty="0">
                <a:solidFill>
                  <a:srgbClr val="C3CEE3"/>
                </a:solidFill>
                <a:latin typeface="JetBrains Mono"/>
              </a:rPr>
              <a:t> my_string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  <a:t>:</a:t>
            </a:r>
            <a:b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</a:b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  <a:t>    </a:t>
            </a:r>
            <a:r>
              <a:rPr kumimoji="0" lang="en-US" altLang="en-US" sz="3600" b="0" i="1" u="none" strike="noStrike" cap="none" normalizeH="0" baseline="0" dirty="0">
                <a:ln>
                  <a:noFill/>
                </a:ln>
                <a:solidFill>
                  <a:srgbClr val="82AAFF"/>
                </a:solidFill>
                <a:effectLst/>
                <a:latin typeface="JetBrains Mono"/>
              </a:rPr>
              <a:t>print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F78C6C"/>
                </a:solidFill>
                <a:effectLst/>
                <a:latin typeface="JetBrains Mono"/>
              </a:rPr>
              <a:t>(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C3E88D"/>
                </a:solidFill>
                <a:effectLst/>
                <a:latin typeface="JetBrains Mono"/>
              </a:rPr>
              <a:t>“who?"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F78C6C"/>
                </a:solidFill>
                <a:effectLst/>
                <a:latin typeface="JetBrains Mono"/>
              </a:rPr>
              <a:t>)</a:t>
            </a:r>
            <a:endParaRPr kumimoji="0" lang="en-US" altLang="en-US" sz="7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88168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So, what will this code do?</a:t>
            </a:r>
          </a:p>
        </p:txBody>
      </p:sp>
    </p:spTree>
    <p:extLst>
      <p:ext uri="{BB962C8B-B14F-4D97-AF65-F5344CB8AC3E}">
        <p14:creationId xmlns:p14="http://schemas.microsoft.com/office/powerpoint/2010/main" val="3738786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97B2CF2-1D82-40C5-B03A-7F77684F36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956" y="1778750"/>
            <a:ext cx="10558405" cy="1089802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Right, it will print out </a:t>
            </a: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rgbClr val="C3E88D"/>
                </a:solidFill>
                <a:effectLst/>
                <a:latin typeface="JetBrains Mono"/>
              </a:rPr>
              <a:t>“who"</a:t>
            </a:r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five times!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DB3580B-7ED8-4A5A-A723-877ED6F11C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02264" y="3099959"/>
            <a:ext cx="2231788" cy="407152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 marL="0" indent="0" algn="ctr">
              <a:buNone/>
            </a:pP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(Good Job)</a:t>
            </a:r>
          </a:p>
        </p:txBody>
      </p:sp>
    </p:spTree>
    <p:extLst>
      <p:ext uri="{BB962C8B-B14F-4D97-AF65-F5344CB8AC3E}">
        <p14:creationId xmlns:p14="http://schemas.microsoft.com/office/powerpoint/2010/main" val="2494816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12">
            <a:extLst>
              <a:ext uri="{FF2B5EF4-FFF2-40B4-BE49-F238E27FC236}">
                <a16:creationId xmlns:a16="http://schemas.microsoft.com/office/drawing/2014/main" id="{81CC5389-CB4A-43B7-9A0E-5447CE0BC2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017160F5-4BB5-41FB-B2D8-0AE0A6D76E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Color">
              <a:extLst>
                <a:ext uri="{FF2B5EF4-FFF2-40B4-BE49-F238E27FC236}">
                  <a16:creationId xmlns:a16="http://schemas.microsoft.com/office/drawing/2014/main" id="{5AB10530-0B6F-40EF-9B05-F388D1BCB0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7" name="Color">
            <a:extLst>
              <a:ext uri="{FF2B5EF4-FFF2-40B4-BE49-F238E27FC236}">
                <a16:creationId xmlns:a16="http://schemas.microsoft.com/office/drawing/2014/main" id="{145B2F28-3A18-4BC2-8E92-9AF66F147C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52804" y="598259"/>
            <a:ext cx="10889442" cy="568074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FA65A26F-1F64-451C-BFA2-F92410951FA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35C965A-C516-42B1-844F-9472408C92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4C44BFB-148D-4919-BEE5-0138A35BCC2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D704AD9-4DAA-4F0F-8B02-8B765658A5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F9F0EF2-FB12-49A3-B73C-E38141A55F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9A9DBF1-1403-4BE8-B87E-0393E9CDE42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979BDB7-FA20-4F60-97B1-CF3696395B7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B7D32B5-D9D6-467E-8349-4A1A840FAB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4BE62D5-8CC8-42FD-9223-5E797DC35D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0600" y="878116"/>
            <a:ext cx="8378449" cy="725052"/>
          </a:xfrm>
        </p:spPr>
        <p:txBody>
          <a:bodyPr vert="horz" lIns="91440" tIns="45720" rIns="91440" bIns="45720" rtlCol="0" anchor="b">
            <a:normAutofit fontScale="90000"/>
          </a:bodyPr>
          <a:lstStyle/>
          <a:p>
            <a:r>
              <a:rPr lang="en-US" sz="4800" dirty="0">
                <a:solidFill>
                  <a:schemeClr val="tx2"/>
                </a:solidFill>
              </a:rPr>
              <a:t>There are other iterable datatypes: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8688132-BB2C-4224-9C3B-53BC2582073A}"/>
              </a:ext>
            </a:extLst>
          </p:cNvPr>
          <p:cNvSpPr txBox="1">
            <a:spLocks/>
          </p:cNvSpPr>
          <p:nvPr/>
        </p:nvSpPr>
        <p:spPr>
          <a:xfrm>
            <a:off x="810600" y="1800616"/>
            <a:ext cx="3573793" cy="237407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1000"/>
              </a:spcBef>
            </a:pPr>
            <a:r>
              <a:rPr lang="en-US" sz="3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Lists: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B9844ED3-A404-4C8B-84A4-2CC44FD6ABBE}"/>
              </a:ext>
            </a:extLst>
          </p:cNvPr>
          <p:cNvSpPr txBox="1">
            <a:spLocks/>
          </p:cNvSpPr>
          <p:nvPr/>
        </p:nvSpPr>
        <p:spPr>
          <a:xfrm>
            <a:off x="6054883" y="1343767"/>
            <a:ext cx="4578626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Aft>
                <a:spcPts val="600"/>
              </a:spcAft>
            </a:pPr>
            <a:r>
              <a:rPr lang="en-US" sz="3200" dirty="0">
                <a:solidFill>
                  <a:schemeClr val="tx2"/>
                </a:solidFill>
                <a:latin typeface="+mn-lt"/>
                <a:ea typeface="+mn-ea"/>
                <a:cs typeface="+mn-cs"/>
              </a:rPr>
              <a:t>Dictionaries:</a:t>
            </a:r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F4F6A886-D9BB-4644-905A-F8EB50690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6635" y="2408766"/>
            <a:ext cx="4083512" cy="1384995"/>
          </a:xfrm>
          <a:prstGeom prst="rect">
            <a:avLst/>
          </a:prstGeom>
          <a:solidFill>
            <a:srgbClr val="26323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800" b="0" i="1" u="none" strike="noStrike" cap="none" normalizeH="0" baseline="0" dirty="0">
                <a:ln>
                  <a:noFill/>
                </a:ln>
                <a:solidFill>
                  <a:schemeClr val="bg2"/>
                </a:solidFill>
                <a:effectLst/>
                <a:latin typeface="JetBrains Mono"/>
              </a:rPr>
              <a:t>We aren’t there yet! Do some research on your own.</a:t>
            </a:r>
            <a:endParaRPr kumimoji="0" lang="en-US" altLang="en-US" sz="6000" b="0" i="0" u="none" strike="noStrike" cap="none" normalizeH="0" baseline="0" dirty="0">
              <a:ln>
                <a:noFill/>
              </a:ln>
              <a:solidFill>
                <a:schemeClr val="bg2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" name="Rectangle 6">
            <a:extLst>
              <a:ext uri="{FF2B5EF4-FFF2-40B4-BE49-F238E27FC236}">
                <a16:creationId xmlns:a16="http://schemas.microsoft.com/office/drawing/2014/main" id="{292A100E-BA70-41C2-815D-D7BF81136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832" y="2325940"/>
            <a:ext cx="3772902" cy="1384995"/>
          </a:xfrm>
          <a:prstGeom prst="rect">
            <a:avLst/>
          </a:prstGeom>
          <a:solidFill>
            <a:srgbClr val="26323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2800" i="1" dirty="0">
                <a:solidFill>
                  <a:schemeClr val="bg2"/>
                </a:solidFill>
                <a:latin typeface="JetBrains Mono"/>
              </a:rPr>
              <a:t>greeting</a:t>
            </a:r>
            <a:r>
              <a:rPr lang="en-US" altLang="en-US" sz="2800" i="1" dirty="0">
                <a:solidFill>
                  <a:srgbClr val="C792EA"/>
                </a:solidFill>
                <a:latin typeface="JetBrains Mono"/>
              </a:rPr>
              <a:t> = </a:t>
            </a:r>
            <a:r>
              <a:rPr lang="en-US" altLang="en-US" sz="2800" dirty="0">
                <a:solidFill>
                  <a:srgbClr val="C3E88D"/>
                </a:solidFill>
                <a:latin typeface="JetBrains Mono"/>
              </a:rPr>
              <a:t>[“hello”, “hi”]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2800" i="1" dirty="0">
                <a:solidFill>
                  <a:srgbClr val="C792EA"/>
                </a:solidFill>
                <a:latin typeface="JetBrains Mono"/>
              </a:rPr>
              <a:t>f</a:t>
            </a:r>
            <a:r>
              <a:rPr kumimoji="0" lang="en-US" altLang="en-US" sz="2800" b="0" i="1" u="none" strike="noStrike" cap="none" normalizeH="0" baseline="0" dirty="0">
                <a:ln>
                  <a:noFill/>
                </a:ln>
                <a:solidFill>
                  <a:srgbClr val="C792EA"/>
                </a:solidFill>
                <a:effectLst/>
                <a:latin typeface="JetBrains Mono"/>
              </a:rPr>
              <a:t>or </a:t>
            </a:r>
            <a:r>
              <a:rPr kumimoji="0" lang="en-US" altLang="en-US" sz="2800" b="0" i="1" u="none" strike="noStrike" cap="none" normalizeH="0" baseline="0" dirty="0">
                <a:ln>
                  <a:noFill/>
                </a:ln>
                <a:solidFill>
                  <a:schemeClr val="bg2"/>
                </a:solidFill>
                <a:effectLst/>
                <a:latin typeface="JetBrains Mono"/>
              </a:rPr>
              <a:t>item</a:t>
            </a:r>
            <a:r>
              <a:rPr kumimoji="0" lang="en-US" altLang="en-US" sz="2800" b="0" i="1" u="none" strike="noStrike" cap="none" normalizeH="0" baseline="0" dirty="0">
                <a:ln>
                  <a:noFill/>
                </a:ln>
                <a:solidFill>
                  <a:srgbClr val="C792EA"/>
                </a:solidFill>
                <a:effectLst/>
                <a:latin typeface="JetBrains Mono"/>
              </a:rPr>
              <a:t> </a:t>
            </a:r>
            <a:r>
              <a:rPr lang="en-US" altLang="en-US" sz="2800" i="1" dirty="0">
                <a:solidFill>
                  <a:srgbClr val="C792EA"/>
                </a:solidFill>
                <a:latin typeface="JetBrains Mono"/>
              </a:rPr>
              <a:t>in</a:t>
            </a:r>
            <a:r>
              <a:rPr lang="en-US" altLang="en-US" sz="2800" dirty="0">
                <a:solidFill>
                  <a:srgbClr val="F78C6C"/>
                </a:solidFill>
                <a:latin typeface="JetBrains Mono"/>
              </a:rPr>
              <a:t> </a:t>
            </a:r>
            <a:r>
              <a:rPr lang="en-US" altLang="en-US" sz="2800" dirty="0">
                <a:solidFill>
                  <a:schemeClr val="bg2"/>
                </a:solidFill>
                <a:latin typeface="JetBrains Mono"/>
              </a:rPr>
              <a:t>greeting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  <a:t>:</a:t>
            </a:r>
            <a:b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</a:b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  <a:t>    </a:t>
            </a:r>
            <a:r>
              <a:rPr kumimoji="0" lang="en-US" altLang="en-US" sz="2800" b="0" i="1" u="none" strike="noStrike" cap="none" normalizeH="0" baseline="0" dirty="0">
                <a:ln>
                  <a:noFill/>
                </a:ln>
                <a:solidFill>
                  <a:srgbClr val="82AAFF"/>
                </a:solidFill>
                <a:effectLst/>
                <a:latin typeface="JetBrains Mono"/>
              </a:rPr>
              <a:t>print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F78C6C"/>
                </a:solidFill>
                <a:effectLst/>
                <a:latin typeface="JetBrains Mono"/>
              </a:rPr>
              <a:t>(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C3E88D"/>
                </a:solidFill>
                <a:effectLst/>
                <a:latin typeface="JetBrains Mono"/>
              </a:rPr>
              <a:t>"hello"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F78C6C"/>
                </a:solidFill>
                <a:effectLst/>
                <a:latin typeface="JetBrains Mono"/>
              </a:rPr>
              <a:t>)</a:t>
            </a:r>
            <a:endParaRPr kumimoji="0" lang="en-US" altLang="en-US" sz="6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466110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When we iterate over a list, we iterate over each item in that list.</a:t>
            </a:r>
          </a:p>
        </p:txBody>
      </p:sp>
    </p:spTree>
    <p:extLst>
      <p:ext uri="{BB962C8B-B14F-4D97-AF65-F5344CB8AC3E}">
        <p14:creationId xmlns:p14="http://schemas.microsoft.com/office/powerpoint/2010/main" val="831079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When we iterate over a list, we iterate over each item in that list.</a:t>
            </a:r>
          </a:p>
        </p:txBody>
      </p:sp>
    </p:spTree>
    <p:extLst>
      <p:ext uri="{BB962C8B-B14F-4D97-AF65-F5344CB8AC3E}">
        <p14:creationId xmlns:p14="http://schemas.microsoft.com/office/powerpoint/2010/main" val="2615315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A136B9F-FEAF-445D-88E4-7D69EDBF43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96886571-1553-4F14-B847-99BF7B6254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301ACB83-6234-46D1-803C-5D5077727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94917BE-7537-4ECB-8725-E8BE286F84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14983" y="1448906"/>
            <a:ext cx="10158984" cy="838435"/>
          </a:xfrm>
        </p:spPr>
        <p:txBody>
          <a:bodyPr anchor="b">
            <a:normAutofit/>
          </a:bodyPr>
          <a:lstStyle/>
          <a:p>
            <a:pPr algn="ctr"/>
            <a:r>
              <a:rPr lang="en-US" sz="4800" dirty="0">
                <a:solidFill>
                  <a:schemeClr val="bg1"/>
                </a:solidFill>
              </a:rPr>
              <a:t>Example:</a:t>
            </a:r>
          </a:p>
        </p:txBody>
      </p:sp>
      <p:sp>
        <p:nvSpPr>
          <p:cNvPr id="23" name="Rectangle 1">
            <a:extLst>
              <a:ext uri="{FF2B5EF4-FFF2-40B4-BE49-F238E27FC236}">
                <a16:creationId xmlns:a16="http://schemas.microsoft.com/office/drawing/2014/main" id="{BF581537-8BC7-4AFD-BB86-79F434F64E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1216797" y="3386717"/>
            <a:ext cx="9957170" cy="1754326"/>
          </a:xfrm>
          <a:prstGeom prst="rect">
            <a:avLst/>
          </a:prstGeom>
          <a:solidFill>
            <a:srgbClr val="263238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3600" dirty="0">
                <a:solidFill>
                  <a:srgbClr val="C3CEE3"/>
                </a:solidFill>
                <a:latin typeface="JetBrains Mono"/>
              </a:rPr>
              <a:t>shopping_list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C3CEE3"/>
                </a:solidFill>
                <a:effectLst/>
                <a:latin typeface="JetBrains Mono"/>
              </a:rPr>
              <a:t> = 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C3E88D"/>
                </a:solidFill>
                <a:effectLst/>
                <a:latin typeface="JetBrains Mono"/>
              </a:rPr>
              <a:t>[“bread”, “milk”, “cheese”, “water”</a:t>
            </a:r>
            <a:r>
              <a:rPr lang="en-US" altLang="en-US" sz="3600" dirty="0">
                <a:solidFill>
                  <a:srgbClr val="C3E88D"/>
                </a:solidFill>
                <a:latin typeface="JetBrains Mono"/>
              </a:rPr>
              <a:t>]</a:t>
            </a:r>
            <a:br>
              <a:rPr lang="en-US" altLang="en-US" sz="3600" dirty="0">
                <a:solidFill>
                  <a:srgbClr val="C3E88D"/>
                </a:solidFill>
                <a:latin typeface="JetBrains Mono"/>
              </a:rPr>
            </a:br>
            <a:r>
              <a:rPr kumimoji="0" lang="en-US" altLang="en-US" sz="3600" b="0" i="1" u="none" strike="noStrike" cap="none" normalizeH="0" baseline="0" dirty="0">
                <a:ln>
                  <a:noFill/>
                </a:ln>
                <a:solidFill>
                  <a:srgbClr val="C792EA"/>
                </a:solidFill>
                <a:effectLst/>
                <a:latin typeface="JetBrains Mono"/>
              </a:rPr>
              <a:t>for </a:t>
            </a:r>
            <a:r>
              <a:rPr lang="en-US" altLang="en-US" sz="3600" dirty="0">
                <a:solidFill>
                  <a:srgbClr val="C3CEE3"/>
                </a:solidFill>
                <a:latin typeface="JetBrains Mono"/>
              </a:rPr>
              <a:t>item </a:t>
            </a:r>
            <a:r>
              <a:rPr lang="en-US" altLang="en-US" sz="3600" i="1" dirty="0">
                <a:solidFill>
                  <a:srgbClr val="C792EA"/>
                </a:solidFill>
                <a:latin typeface="JetBrains Mono"/>
              </a:rPr>
              <a:t>in</a:t>
            </a:r>
            <a:r>
              <a:rPr lang="en-US" altLang="en-US" sz="3600" dirty="0">
                <a:solidFill>
                  <a:srgbClr val="C3CEE3"/>
                </a:solidFill>
                <a:latin typeface="JetBrains Mono"/>
              </a:rPr>
              <a:t> shopping_list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  <a:t>:</a:t>
            </a:r>
            <a:b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</a:b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89DDFF"/>
                </a:solidFill>
                <a:effectLst/>
                <a:latin typeface="JetBrains Mono"/>
              </a:rPr>
              <a:t>    </a:t>
            </a:r>
            <a:r>
              <a:rPr kumimoji="0" lang="en-US" altLang="en-US" sz="3600" b="0" i="1" u="none" strike="noStrike" cap="none" normalizeH="0" baseline="0" dirty="0">
                <a:ln>
                  <a:noFill/>
                </a:ln>
                <a:solidFill>
                  <a:srgbClr val="82AAFF"/>
                </a:solidFill>
                <a:effectLst/>
                <a:latin typeface="JetBrains Mono"/>
              </a:rPr>
              <a:t>print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F78C6C"/>
                </a:solidFill>
                <a:effectLst/>
                <a:latin typeface="JetBrains Mono"/>
              </a:rPr>
              <a:t>(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C3E88D"/>
                </a:solidFill>
                <a:effectLst/>
                <a:latin typeface="JetBrains Mono"/>
              </a:rPr>
              <a:t>“item"</a:t>
            </a:r>
            <a:r>
              <a:rPr kumimoji="0" lang="en-US" altLang="en-US" sz="3600" b="0" i="0" u="none" strike="noStrike" cap="none" normalizeH="0" baseline="0" dirty="0">
                <a:ln>
                  <a:noFill/>
                </a:ln>
                <a:solidFill>
                  <a:srgbClr val="F78C6C"/>
                </a:solidFill>
                <a:effectLst/>
                <a:latin typeface="JetBrains Mono"/>
              </a:rPr>
              <a:t>)</a:t>
            </a:r>
            <a:endParaRPr kumimoji="0" lang="en-US" altLang="en-US" sz="7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73940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0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669F825-C97D-45C0-871A-C3112B09F1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9708" y="666351"/>
            <a:ext cx="10558405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So, what will this code do?</a:t>
            </a:r>
          </a:p>
        </p:txBody>
      </p:sp>
    </p:spTree>
    <p:extLst>
      <p:ext uri="{BB962C8B-B14F-4D97-AF65-F5344CB8AC3E}">
        <p14:creationId xmlns:p14="http://schemas.microsoft.com/office/powerpoint/2010/main" val="2836373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97B2CF2-1D82-40C5-B03A-7F77684F36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956" y="1778750"/>
            <a:ext cx="10558405" cy="1089802"/>
          </a:xfrm>
        </p:spPr>
        <p:txBody>
          <a:bodyPr vert="horz" lIns="91440" tIns="45720" rIns="91440" bIns="45720" rtlCol="0" anchor="b">
            <a:normAutofit/>
          </a:bodyPr>
          <a:lstStyle/>
          <a:p>
            <a:pPr algn="ctr"/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Right, it will print out </a:t>
            </a:r>
            <a:r>
              <a:rPr kumimoji="0" lang="en-US" altLang="en-US" sz="4800" b="0" i="0" u="none" strike="noStrike" cap="none" normalizeH="0" baseline="0" dirty="0">
                <a:ln>
                  <a:noFill/>
                </a:ln>
                <a:solidFill>
                  <a:srgbClr val="C3E88D"/>
                </a:solidFill>
                <a:effectLst/>
                <a:latin typeface="JetBrains Mono"/>
              </a:rPr>
              <a:t>“item"</a:t>
            </a:r>
            <a:r>
              <a:rPr lang="en-US" sz="4800" kern="1200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 four times!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DB3580B-7ED8-4A5A-A723-877ED6F11C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02264" y="3099959"/>
            <a:ext cx="2231788" cy="407152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pPr marL="0" indent="0" algn="ctr">
              <a:buNone/>
            </a:pPr>
            <a:r>
              <a:rPr 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rPr>
              <a:t>(Good Job)</a:t>
            </a:r>
          </a:p>
        </p:txBody>
      </p:sp>
    </p:spTree>
    <p:extLst>
      <p:ext uri="{BB962C8B-B14F-4D97-AF65-F5344CB8AC3E}">
        <p14:creationId xmlns:p14="http://schemas.microsoft.com/office/powerpoint/2010/main" val="509583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Introduction Slides</Template>
  <TotalTime>659</TotalTime>
  <Words>467</Words>
  <Application>Microsoft Office PowerPoint</Application>
  <PresentationFormat>Widescreen</PresentationFormat>
  <Paragraphs>38</Paragraphs>
  <Slides>21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26" baseType="lpstr">
      <vt:lpstr>Arial</vt:lpstr>
      <vt:lpstr>Calibri</vt:lpstr>
      <vt:lpstr>Calibri Light</vt:lpstr>
      <vt:lpstr>JetBrains Mono</vt:lpstr>
      <vt:lpstr>Office Theme</vt:lpstr>
      <vt:lpstr>Python For Loops!</vt:lpstr>
      <vt:lpstr>Definition:</vt:lpstr>
      <vt:lpstr>So, what does iterate mean?</vt:lpstr>
      <vt:lpstr>Iteration means taking each item of something, one after another.</vt:lpstr>
      <vt:lpstr>When we can iterate over something, we call that thing “iterable”. So, in the next two slides we will iterate over a string.</vt:lpstr>
      <vt:lpstr>When we iterate over a string,  we iterate over every character (i.e., letters, numbers, punctuation, emojis, spaces) of that string.</vt:lpstr>
      <vt:lpstr>For example, the string “hello”</vt:lpstr>
      <vt:lpstr>Remember, when we iterate over a string,  we iterate over every character of that string.</vt:lpstr>
      <vt:lpstr>So, what would we get if we iterate over the string “walk now”?</vt:lpstr>
      <vt:lpstr>Right, you would take each character in the string “walk now”.</vt:lpstr>
      <vt:lpstr>For Loop Syntax:</vt:lpstr>
      <vt:lpstr>So, every for loop begins with for, then a name for each item we are iterating over (this can be anything), the word in in the middle, the item to iterate over and a colon at the end.</vt:lpstr>
      <vt:lpstr>Example:</vt:lpstr>
      <vt:lpstr>So, what will this code do?</vt:lpstr>
      <vt:lpstr>Right, it will print out “who" five times!</vt:lpstr>
      <vt:lpstr>There are other iterable datatypes:</vt:lpstr>
      <vt:lpstr>When we iterate over a list, we iterate over each item in that list.</vt:lpstr>
      <vt:lpstr>When we iterate over a list, we iterate over each item in that list.</vt:lpstr>
      <vt:lpstr>Example:</vt:lpstr>
      <vt:lpstr>So, what will this code do?</vt:lpstr>
      <vt:lpstr>Right, it will print out “item" four times!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Python While Loops!</dc:title>
  <dc:creator>eBay3130</dc:creator>
  <cp:lastModifiedBy>eBay3130</cp:lastModifiedBy>
  <cp:revision>11</cp:revision>
  <dcterms:created xsi:type="dcterms:W3CDTF">2022-02-22T19:42:23Z</dcterms:created>
  <dcterms:modified xsi:type="dcterms:W3CDTF">2022-03-05T13:28:57Z</dcterms:modified>
</cp:coreProperties>
</file>